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720" r:id="rId3"/>
    <p:sldId id="721" r:id="rId4"/>
    <p:sldId id="735" r:id="rId5"/>
    <p:sldId id="722" r:id="rId6"/>
    <p:sldId id="777" r:id="rId7"/>
    <p:sldId id="771" r:id="rId8"/>
    <p:sldId id="727" r:id="rId9"/>
    <p:sldId id="725" r:id="rId10"/>
    <p:sldId id="728" r:id="rId11"/>
    <p:sldId id="726" r:id="rId12"/>
    <p:sldId id="772" r:id="rId13"/>
    <p:sldId id="730" r:id="rId14"/>
    <p:sldId id="780" r:id="rId15"/>
    <p:sldId id="773" r:id="rId16"/>
    <p:sldId id="779" r:id="rId17"/>
    <p:sldId id="729" r:id="rId18"/>
    <p:sldId id="778" r:id="rId19"/>
    <p:sldId id="731" r:id="rId20"/>
    <p:sldId id="747" r:id="rId21"/>
    <p:sldId id="748" r:id="rId22"/>
    <p:sldId id="775" r:id="rId23"/>
    <p:sldId id="749" r:id="rId24"/>
    <p:sldId id="751" r:id="rId25"/>
    <p:sldId id="750" r:id="rId26"/>
    <p:sldId id="774" r:id="rId27"/>
    <p:sldId id="753" r:id="rId28"/>
    <p:sldId id="752" r:id="rId29"/>
    <p:sldId id="754" r:id="rId30"/>
    <p:sldId id="745" r:id="rId31"/>
    <p:sldId id="736" r:id="rId32"/>
    <p:sldId id="738" r:id="rId33"/>
    <p:sldId id="759" r:id="rId34"/>
    <p:sldId id="739" r:id="rId35"/>
    <p:sldId id="761" r:id="rId36"/>
    <p:sldId id="776" r:id="rId37"/>
    <p:sldId id="762" r:id="rId38"/>
    <p:sldId id="763" r:id="rId39"/>
    <p:sldId id="764" r:id="rId40"/>
    <p:sldId id="765" r:id="rId41"/>
    <p:sldId id="767" r:id="rId42"/>
    <p:sldId id="760" r:id="rId43"/>
    <p:sldId id="740" r:id="rId44"/>
    <p:sldId id="769" r:id="rId45"/>
    <p:sldId id="770" r:id="rId46"/>
    <p:sldId id="737" r:id="rId47"/>
    <p:sldId id="741" r:id="rId48"/>
    <p:sldId id="742" r:id="rId49"/>
    <p:sldId id="743" r:id="rId50"/>
    <p:sldId id="744" r:id="rId51"/>
    <p:sldId id="57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09C"/>
    <a:srgbClr val="FFE1E1"/>
    <a:srgbClr val="FFC5C5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9" autoAdjust="0"/>
    <p:restoredTop sz="95984" autoAdjust="0"/>
  </p:normalViewPr>
  <p:slideViewPr>
    <p:cSldViewPr>
      <p:cViewPr varScale="1">
        <p:scale>
          <a:sx n="84" d="100"/>
          <a:sy n="84" d="100"/>
        </p:scale>
        <p:origin x="80" y="9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3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E5AB1B-8F6A-4CCF-AF1F-1BB394564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CE7C4F-5A24-4AA1-A67D-0FB2FD309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FEF3C-73D7-409C-9AF7-A7982BA58D87}" type="datetimeFigureOut">
              <a:rPr lang="es-ES" smtClean="0"/>
              <a:t>20/01/2025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6E7764-D258-4564-BE52-F23F7CA2D1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952FB4-44DB-469D-9631-363519BEF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973B2-9E7B-45F5-B46C-95EAE66AD0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62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499-4C5B-4DDE-969A-9333FF39DBC5}" type="datetimeFigureOut">
              <a:rPr lang="es-ES" smtClean="0"/>
              <a:t>20/01/2025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DEF05-019F-44B5-B007-71678114EB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4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07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348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40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80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984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12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796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084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038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77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8656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1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69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701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88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671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020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68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072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883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38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455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30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878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837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832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7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398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366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297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002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946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776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639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459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023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84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210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172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33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127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00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22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095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DEF05-019F-44B5-B007-71678114EB0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8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22F16A-6DFB-4F84-81FC-898FC471C545}"/>
              </a:ext>
            </a:extLst>
          </p:cNvPr>
          <p:cNvSpPr txBox="1">
            <a:spLocks/>
          </p:cNvSpPr>
          <p:nvPr userDrawn="1"/>
        </p:nvSpPr>
        <p:spPr>
          <a:xfrm>
            <a:off x="581190" y="6492875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 cap="all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ÁLEX Torres 2024-25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large-screens/support-different-screen-sizes?hl=es-419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developer.android.com/develop/ui/compose/layouts/adaptive/use-window-size-class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launch/splash-scre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developer.android.com/develop/ui/views/launch/splash-screen?hl=es-41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launch/splash-screen?hl=es-419#launch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210449"/>
          </a:xfrm>
        </p:spPr>
        <p:txBody>
          <a:bodyPr anchor="ctr">
            <a:noAutofit/>
          </a:bodyPr>
          <a:lstStyle/>
          <a:p>
            <a:pPr algn="ctr"/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UD7.1 – Navegación y Temas con</a:t>
            </a:r>
            <a:b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6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Jetpack Compose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9227" y="3916242"/>
            <a:ext cx="10993546" cy="1921327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2º CFGS</a:t>
            </a:r>
            <a:b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Aplicaciones Multiplataforma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s-ES" sz="16000" b="1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60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2024-25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615342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el ejemplo se han definido dos pantallas: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primera cargará el 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FirstScreen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recibirá el objeto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segunda cargará el componente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SecondScreen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recibirá el objeto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también un argumento de tipo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String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 Este argumento deberá indicarse cuando se quiera navegar a esta pantalla.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objeto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debe pasarse a todos los componentes en los que al interactuar con ellos se produzca un cambio de pantalla (navegación).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CA63491-19D9-41DF-8D4D-39C4DBAE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17" y="2128738"/>
            <a:ext cx="4900339" cy="34170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D85AC65-75D8-46ED-95D6-4A8C44B7A29C}"/>
              </a:ext>
            </a:extLst>
          </p:cNvPr>
          <p:cNvCxnSpPr>
            <a:cxnSpLocks/>
          </p:cNvCxnSpPr>
          <p:nvPr/>
        </p:nvCxnSpPr>
        <p:spPr>
          <a:xfrm flipH="1">
            <a:off x="8837436" y="4048025"/>
            <a:ext cx="756796" cy="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1281D1C-E1C9-49A1-A22F-D3F56A91D55B}"/>
              </a:ext>
            </a:extLst>
          </p:cNvPr>
          <p:cNvCxnSpPr>
            <a:cxnSpLocks/>
          </p:cNvCxnSpPr>
          <p:nvPr/>
        </p:nvCxnSpPr>
        <p:spPr>
          <a:xfrm flipH="1">
            <a:off x="9912424" y="5037710"/>
            <a:ext cx="756796" cy="1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73A0177-F85D-4A32-96D3-75D0DF675B89}"/>
              </a:ext>
            </a:extLst>
          </p:cNvPr>
          <p:cNvCxnSpPr>
            <a:cxnSpLocks/>
          </p:cNvCxnSpPr>
          <p:nvPr/>
        </p:nvCxnSpPr>
        <p:spPr>
          <a:xfrm>
            <a:off x="6887624" y="4891481"/>
            <a:ext cx="539348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098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Como a partir de ahora se tendrán varias pantallas y todas serán gestionadas por el componente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en el 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MainActivity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debe indicar que se cargue ese componente.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7F3A9F-547E-4826-BE64-51825648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61" y="2525042"/>
            <a:ext cx="5931278" cy="31879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0032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548124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todo esto ya está creado el sistema de navegación, lo único que queda es crear el contenido de las pantallas de la aplicación.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6940DF-A074-4C08-8EB7-5629E6BA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252" y="1145001"/>
            <a:ext cx="2472105" cy="52329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F24E3A-2A56-46EA-959C-7E8AF2C23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109" y="1145002"/>
            <a:ext cx="2472105" cy="52329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977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5815826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Dentro de la carpeta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crea un paquete nuevo llamado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layout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en él se crea un nuevo archivo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Kotlin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llamado </a:t>
            </a:r>
            <a:r>
              <a:rPr lang="es-ES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AppScaffold.kt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Este archivo contendrá la estructura para todas las pantallas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Este componente recibe: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título a mostrar en la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TopBar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para poder navegar desde la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TopBar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Una función lambda para el contenido del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Scaffold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que devuelve el parámetro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paddingValues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se debe asignar siempre al primer componente de un </a:t>
            </a:r>
            <a:r>
              <a:rPr lang="es-E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Scaffold</a:t>
            </a: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98AD92-0EB6-4D43-B0A2-E302CEFC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70" y="1858368"/>
            <a:ext cx="5338888" cy="3957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254863C-DC0B-4120-A87F-5E2442EDB0B1}"/>
              </a:ext>
            </a:extLst>
          </p:cNvPr>
          <p:cNvCxnSpPr>
            <a:cxnSpLocks/>
          </p:cNvCxnSpPr>
          <p:nvPr/>
        </p:nvCxnSpPr>
        <p:spPr>
          <a:xfrm flipH="1">
            <a:off x="7925000" y="2132856"/>
            <a:ext cx="763288" cy="326453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C37CDA8-14DA-489B-BDD8-EFF94DF85553}"/>
              </a:ext>
            </a:extLst>
          </p:cNvPr>
          <p:cNvCxnSpPr>
            <a:cxnSpLocks/>
          </p:cNvCxnSpPr>
          <p:nvPr/>
        </p:nvCxnSpPr>
        <p:spPr>
          <a:xfrm flipH="1">
            <a:off x="9052105" y="3902582"/>
            <a:ext cx="901140" cy="1859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3649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AppScaffold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navController.popStackBack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indica que se debe ir a la pantalla anterior en la pila de pantallas.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instrucción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navController.navigateUp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realiza la misma acción.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03A73B-D2A4-4FC3-8456-E3207742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06" y="5489130"/>
            <a:ext cx="3324689" cy="4477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FF614F-B051-4F9F-9C40-79B665B9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527" y="2834622"/>
            <a:ext cx="3924848" cy="17814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BF54035-78CB-4404-BE68-47A55A8C05B6}"/>
              </a:ext>
            </a:extLst>
          </p:cNvPr>
          <p:cNvCxnSpPr>
            <a:cxnSpLocks/>
          </p:cNvCxnSpPr>
          <p:nvPr/>
        </p:nvCxnSpPr>
        <p:spPr>
          <a:xfrm flipH="1">
            <a:off x="7676197" y="2812259"/>
            <a:ext cx="792088" cy="432048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658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FirstScreen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C1808E2-FE02-4F68-8ABE-118BF7EE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145000"/>
            <a:ext cx="2543692" cy="53845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8AEC4AB-752C-4886-82B4-E9ECF1D8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1144999"/>
            <a:ext cx="3539726" cy="53845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813A87D-5586-4CD5-93CD-243590741D8C}"/>
              </a:ext>
            </a:extLst>
          </p:cNvPr>
          <p:cNvCxnSpPr>
            <a:cxnSpLocks/>
          </p:cNvCxnSpPr>
          <p:nvPr/>
        </p:nvCxnSpPr>
        <p:spPr>
          <a:xfrm>
            <a:off x="2756002" y="4913375"/>
            <a:ext cx="1264156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B575875-8D0C-4A13-8554-4FB73AAD4D57}"/>
              </a:ext>
            </a:extLst>
          </p:cNvPr>
          <p:cNvCxnSpPr>
            <a:cxnSpLocks/>
          </p:cNvCxnSpPr>
          <p:nvPr/>
        </p:nvCxnSpPr>
        <p:spPr>
          <a:xfrm flipH="1" flipV="1">
            <a:off x="5132814" y="1422445"/>
            <a:ext cx="968092" cy="432048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3013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FirstScreen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navController.navigate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indica que se debe ir a la pantalla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Second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pasándole los parámetros necesarios.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ageState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es una variable de estado que almacena un valor entero, se intenta convertir 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en caso de fallar la conversión se usará el valor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4EE5EF-BC3A-48A0-9913-2EE1CDAC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6" t="63989" r="14989" b="7283"/>
          <a:stretch/>
        </p:blipFill>
        <p:spPr>
          <a:xfrm>
            <a:off x="4007768" y="2852936"/>
            <a:ext cx="4176464" cy="26015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855DB58-3413-4970-A286-F987C4657C00}"/>
              </a:ext>
            </a:extLst>
          </p:cNvPr>
          <p:cNvCxnSpPr>
            <a:cxnSpLocks/>
          </p:cNvCxnSpPr>
          <p:nvPr/>
        </p:nvCxnSpPr>
        <p:spPr>
          <a:xfrm flipV="1">
            <a:off x="3649655" y="3415222"/>
            <a:ext cx="1080121" cy="286952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08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SecondScreen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14245F7-2672-4CD9-A205-317DDEA4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145210"/>
            <a:ext cx="2543692" cy="53845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185DA7F-DB02-4475-83CD-DBA2FA0D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96" y="1703850"/>
            <a:ext cx="6367752" cy="46741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27AD969-4F01-4063-AED8-D725690F2841}"/>
              </a:ext>
            </a:extLst>
          </p:cNvPr>
          <p:cNvCxnSpPr>
            <a:cxnSpLocks/>
          </p:cNvCxnSpPr>
          <p:nvPr/>
        </p:nvCxnSpPr>
        <p:spPr>
          <a:xfrm flipH="1">
            <a:off x="4241029" y="5232524"/>
            <a:ext cx="746185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454546-9EB6-41C7-AD88-1F3A8F8DFFDA}"/>
              </a:ext>
            </a:extLst>
          </p:cNvPr>
          <p:cNvCxnSpPr>
            <a:cxnSpLocks/>
          </p:cNvCxnSpPr>
          <p:nvPr/>
        </p:nvCxnSpPr>
        <p:spPr>
          <a:xfrm flipH="1">
            <a:off x="3832573" y="2507117"/>
            <a:ext cx="746185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04B28C5-B4F6-4C07-8FE7-98C5BE2ED9C6}"/>
              </a:ext>
            </a:extLst>
          </p:cNvPr>
          <p:cNvCxnSpPr>
            <a:cxnSpLocks/>
          </p:cNvCxnSpPr>
          <p:nvPr/>
        </p:nvCxnSpPr>
        <p:spPr>
          <a:xfrm flipH="1">
            <a:off x="2944328" y="1366969"/>
            <a:ext cx="209447" cy="57714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F77D6EC-428F-4D36-8780-C7FBCE20A325}"/>
              </a:ext>
            </a:extLst>
          </p:cNvPr>
          <p:cNvCxnSpPr>
            <a:cxnSpLocks/>
          </p:cNvCxnSpPr>
          <p:nvPr/>
        </p:nvCxnSpPr>
        <p:spPr>
          <a:xfrm flipH="1">
            <a:off x="4504851" y="1366969"/>
            <a:ext cx="209447" cy="57714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2EDAC7D-4D0E-4499-8893-D727E4891E4E}"/>
              </a:ext>
            </a:extLst>
          </p:cNvPr>
          <p:cNvCxnSpPr>
            <a:cxnSpLocks/>
          </p:cNvCxnSpPr>
          <p:nvPr/>
        </p:nvCxnSpPr>
        <p:spPr>
          <a:xfrm flipH="1">
            <a:off x="5342888" y="1363832"/>
            <a:ext cx="209447" cy="57714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5383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SecondScreen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Como el parámetro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age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ha definido como opcional en la ruta, en el componente de la pantalla se debe asignar un valor por defecto para el caso en el que se navegue a la pantalla sin haber indicado ese parámetro.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E9DE695-9A76-4548-9AF4-584762899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8" b="75416"/>
          <a:stretch/>
        </p:blipFill>
        <p:spPr>
          <a:xfrm>
            <a:off x="2001785" y="3900512"/>
            <a:ext cx="8188430" cy="18124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79E219F-67FF-474F-BE98-AEF51006BD4B}"/>
              </a:ext>
            </a:extLst>
          </p:cNvPr>
          <p:cNvCxnSpPr>
            <a:cxnSpLocks/>
          </p:cNvCxnSpPr>
          <p:nvPr/>
        </p:nvCxnSpPr>
        <p:spPr>
          <a:xfrm flipH="1">
            <a:off x="9480376" y="3684488"/>
            <a:ext cx="209447" cy="57714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5271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Android cuando se navega entre pantallas, estas se van acumulando en la pila de pantallas por ello para volver se ha utilizado la función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popBackStack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permite volver a la pantalla anterior.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se navega directamente a </a:t>
            </a:r>
            <a:r>
              <a:rPr lang="es-E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First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estaría añadiendo de nuevo esa pantalla a la pila.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se quiere navegar a una pantalla determinada indicando que se eliminen las pantallas intermedias se debe realizar de la siguiente manera: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parámetro </a:t>
            </a:r>
            <a:r>
              <a:rPr lang="es-E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inclusive</a:t>
            </a:r>
            <a:r>
              <a:rPr lang="es-E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indica que se debe eliminar la pantalla a la que se navega para que así no se quede duplicada.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D52194-246B-4876-9CE8-3F6C7856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4" y="3985725"/>
            <a:ext cx="5218192" cy="14549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6050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la programación tradicional de Android (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Views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cada pantalla de la aplicación se implementaba en una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Activity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diferente.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Esto obligaba a utilizar grafos de navegación, instrucciones para iniciar 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Activities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crear elementos para poder mandar información a la ventana nueva y para poder recibir información cuando se cierre la ventana.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Jetpack Compose se ha simplificado toda la navegación debido a que la estructura que se utiliza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basa en Single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Activity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Single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Activity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consiste en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una única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Activity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gestiona todos los elementos de la interfaz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los cuales se dividen en diferentes componentes propios de Jetpack Compose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BackHandler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los dispositivos Android suele haber un botón que permite volver a la pantalla anterior. Además, los desarrolladores en ocasiones colocan en la barra superior una flecha que realiza la misma función.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Estos botones ejecutan la operación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navController.popBackStack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Esto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siempre vuelve a la pantalla anterior sea de la propia aplicación o de otra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de hecho si se acaba de abrir la aplicación desde la pantalla principal del móvil (escritorio) al pulsar sobre la flecha hará que vuelva la pantalla principal.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9818842-A173-4B5E-8398-7A63B479C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6" t="77249" r="32443" b="13654"/>
          <a:stretch/>
        </p:blipFill>
        <p:spPr>
          <a:xfrm>
            <a:off x="4290981" y="4005064"/>
            <a:ext cx="3825260" cy="9560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03D670-3577-40BC-B7A2-EA3ACEA58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" t="14123" r="2757"/>
          <a:stretch/>
        </p:blipFill>
        <p:spPr>
          <a:xfrm>
            <a:off x="2297122" y="2420276"/>
            <a:ext cx="3086101" cy="5518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8450899-848B-443B-A111-1971B898857D}"/>
              </a:ext>
            </a:extLst>
          </p:cNvPr>
          <p:cNvCxnSpPr>
            <a:cxnSpLocks/>
          </p:cNvCxnSpPr>
          <p:nvPr/>
        </p:nvCxnSpPr>
        <p:spPr>
          <a:xfrm>
            <a:off x="1550094" y="2603399"/>
            <a:ext cx="1185150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3F6BF205-DF9F-4D94-8C9F-673451F08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42" b="80124"/>
          <a:stretch/>
        </p:blipFill>
        <p:spPr>
          <a:xfrm>
            <a:off x="7195930" y="2420276"/>
            <a:ext cx="3085897" cy="5518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28FC161-F9AC-466D-93E2-EF8615E2481E}"/>
              </a:ext>
            </a:extLst>
          </p:cNvPr>
          <p:cNvCxnSpPr>
            <a:cxnSpLocks/>
          </p:cNvCxnSpPr>
          <p:nvPr/>
        </p:nvCxnSpPr>
        <p:spPr>
          <a:xfrm>
            <a:off x="6203611" y="2727445"/>
            <a:ext cx="1185150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895C93D-6EDA-4940-8C39-4CAB3FF26193}"/>
              </a:ext>
            </a:extLst>
          </p:cNvPr>
          <p:cNvCxnSpPr>
            <a:cxnSpLocks/>
          </p:cNvCxnSpPr>
          <p:nvPr/>
        </p:nvCxnSpPr>
        <p:spPr>
          <a:xfrm>
            <a:off x="3591485" y="4468643"/>
            <a:ext cx="1185150" cy="0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4432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BackHandler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Este comportamiento se altera usando el componente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BackHandler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Con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enabled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true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los botones atrás estarán deshabilitados siempre.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 es recomendable que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enabled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siempre sea true porque en ese caso nunca se podrá salir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puede realizar esta acción para ejecutar instrucciones, por ejemplo, antes de salir de la aplicación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8A3C6B-B73D-4552-B88D-B6DA35A9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1" r="52916" b="62750"/>
          <a:stretch/>
        </p:blipFill>
        <p:spPr>
          <a:xfrm>
            <a:off x="3827748" y="2636912"/>
            <a:ext cx="4536504" cy="137232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4130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Estudio de la aplicación de Navegación de ejemplo.</a:t>
            </a:r>
          </a:p>
        </p:txBody>
      </p:sp>
    </p:spTree>
    <p:extLst>
      <p:ext uri="{BB962C8B-B14F-4D97-AF65-F5344CB8AC3E}">
        <p14:creationId xmlns:p14="http://schemas.microsoft.com/office/powerpoint/2010/main" val="116796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dispositivos móviles tienen tamaños y resoluciones de pantalla diferentes, conociendo el tamaño de pantalla y la orientación se puede decidir qué componentes mostrar en la pantalla.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ejemplo, las aplicaciones maestro-detalle: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07B394-4298-4D71-9F85-A268F478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533006"/>
            <a:ext cx="1889175" cy="4006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308C93F-61E8-4E75-88AB-BF7C5D0F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590639"/>
            <a:ext cx="4009543" cy="18908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9071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 varias maneras de conocer el tamaño y orientación de la pantalla.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clases de tamaño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ventana están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categorizadas en la documentación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Jetpack Compose y en ella se indica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cómo se deben organizar los elementos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 el Pixel 6a con API 35 obtiene los siguientes valores: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Vertical:	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Compact		y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Expanded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Horizontal:	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Expanded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Compact</a:t>
            </a:r>
          </a:p>
        </p:txBody>
      </p:sp>
      <p:pic>
        <p:nvPicPr>
          <p:cNvPr id="1026" name="Picture 2" descr="https://developer.android.com/static/images/guide/topics/large-screens/window_size_classes_width.png?hl=es-419">
            <a:extLst>
              <a:ext uri="{FF2B5EF4-FFF2-40B4-BE49-F238E27FC236}">
                <a16:creationId xmlns:a16="http://schemas.microsoft.com/office/drawing/2014/main" id="{C6406E9C-4676-48B5-AD21-50E1A083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7" y="2996952"/>
            <a:ext cx="3705454" cy="190676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veloper.android.com/static/images/guide/topics/large-screens/window_size_classes_height.png?hl=es-419">
            <a:extLst>
              <a:ext uri="{FF2B5EF4-FFF2-40B4-BE49-F238E27FC236}">
                <a16:creationId xmlns:a16="http://schemas.microsoft.com/office/drawing/2014/main" id="{8FF143AF-8CDC-4248-882B-28CB8438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181" y="2996952"/>
            <a:ext cx="3377295" cy="1906765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AAAF03F-346E-403D-ABE0-EAFAC04FD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337" y="2996952"/>
            <a:ext cx="3705149" cy="19014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0146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saber las 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clases de tamaño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debe añadir la siguiente dependencia: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libs.versions.toml</a:t>
            </a:r>
            <a:endParaRPr lang="es-ES"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build.graddle.kts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(Module: app)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dependencias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Recuerda pulsar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  <a:r>
              <a:rPr lang="es-E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tras añadir la dependencia.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CC9918-AB7D-42F9-BFAF-3EDADCE0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84" y="2528109"/>
            <a:ext cx="2211011" cy="3235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F8C8E0-F355-4A43-9519-7E63097A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" r="697"/>
          <a:stretch/>
        </p:blipFill>
        <p:spPr>
          <a:xfrm>
            <a:off x="518643" y="3716324"/>
            <a:ext cx="11193981" cy="3235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B76174-0964-4216-BD1E-9CD23F10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184" y="4904539"/>
            <a:ext cx="3983864" cy="3977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52452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añadida la dependencia anterior se puede hacer uso de las siguientes instrucciones para conocer las clases de tamaño de la ventana del dispositivo: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Estas instrucciones devolverán uno de los siguientes valores: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SizeClass.COMPACT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SizeClass.COMPACT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SizeClass.MEDIUM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SizeClass.MEDIUM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SizeClass.EXPANDED</a:t>
            </a:r>
            <a:r>
              <a:rPr lang="es-E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s-ES" sz="2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s-E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SizeClass.EXPANDED</a:t>
            </a:r>
            <a:endParaRPr lang="es-E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7505BE-58C6-4CBF-82DF-4B2501CE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56" y="2780928"/>
            <a:ext cx="10307488" cy="8573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4131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puede obtener las dimensiones de la pantalla y su orientación mediante la clase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LocalConfiguration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Dimensiones en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Orientación de pantalla: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69C2E9-D580-456A-A7CA-E8DE78F2C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134"/>
          <a:stretch/>
        </p:blipFill>
        <p:spPr>
          <a:xfrm>
            <a:off x="2199345" y="2780928"/>
            <a:ext cx="7799082" cy="9117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9AE108-8F8A-46B5-B53E-96C559C14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41" b="1509"/>
          <a:stretch/>
        </p:blipFill>
        <p:spPr>
          <a:xfrm>
            <a:off x="2196459" y="5047904"/>
            <a:ext cx="7799082" cy="13303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C0437B-67C0-4D2B-9AC1-8DE6D8DF5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8"/>
          <a:stretch/>
        </p:blipFill>
        <p:spPr>
          <a:xfrm>
            <a:off x="2835789" y="3961146"/>
            <a:ext cx="6520421" cy="297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2CC1CC7-3072-456C-A289-8C0E32F7E257}"/>
              </a:ext>
            </a:extLst>
          </p:cNvPr>
          <p:cNvCxnSpPr>
            <a:cxnSpLocks/>
          </p:cNvCxnSpPr>
          <p:nvPr/>
        </p:nvCxnSpPr>
        <p:spPr>
          <a:xfrm flipH="1">
            <a:off x="9474352" y="4109666"/>
            <a:ext cx="95107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853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última opción es utilizando el componente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BoxWithConstraints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inyecta automáticamente las dimensiones.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utiliza este método fuera de un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obtienen valores superiores debido a que incluye en las dimensiones márgenes y barras de estado superior e inferior.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5C307E-33EC-4FE6-AA9B-F36E2C4D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062" y="2204864"/>
            <a:ext cx="6783875" cy="14492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712EAC-E1D6-45A7-89CD-B7816000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95" y="3933056"/>
            <a:ext cx="8533807" cy="3391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7B4A857-9DE5-4FA2-9AAE-F5CDF21A6FBF}"/>
              </a:ext>
            </a:extLst>
          </p:cNvPr>
          <p:cNvCxnSpPr>
            <a:cxnSpLocks/>
          </p:cNvCxnSpPr>
          <p:nvPr/>
        </p:nvCxnSpPr>
        <p:spPr>
          <a:xfrm flipH="1">
            <a:off x="10494839" y="4101455"/>
            <a:ext cx="95107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5367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3.- Diseños adaptativos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se conoce el tamaño/orientación de la pantalla se pueden cargar unos componentes u otros.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1BC525-8A2C-4BC4-84EF-54C090329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3" y="3140968"/>
            <a:ext cx="11154714" cy="235451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713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partir de este momento es muy importante tener organizados en carpetas todos los componentes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ello se puede crear un paquete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dentro de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ui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donde ir creando los diferentes componentes de cada una de las pantallas.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Dentro del paquete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pueden ubicar directamente los archivos .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cada pantalla o incluso se pueden crear diferentes paquetes nuevos si cada pantalla hace uso de varios archivos .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D616C0-0276-458E-AA73-9424F7B0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708817"/>
            <a:ext cx="5269785" cy="16909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C05923-6785-4586-A57A-CD73148A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67" y="4643950"/>
            <a:ext cx="1528401" cy="18207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F35D79-5309-4E1D-B3BB-E013E3E15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734" y="4564603"/>
            <a:ext cx="1521646" cy="1979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3786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Estudio de la aplicación Dragon Ball con diseño adaptativo.</a:t>
            </a:r>
          </a:p>
        </p:txBody>
      </p:sp>
    </p:spTree>
    <p:extLst>
      <p:ext uri="{BB962C8B-B14F-4D97-AF65-F5344CB8AC3E}">
        <p14:creationId xmlns:p14="http://schemas.microsoft.com/office/powerpoint/2010/main" val="350126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(pantalla de presentación) es una ventana que aparece cuando se lanza una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una aplicación o un juego siempre y cuando el proceso asociado a dicha aplicación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está ejecutándose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defecto,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Splash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una aplicación consiste en el icono de la aplicación sobre fondo blanco/negro (según el modo activado)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un buen recurso para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evitar la pantalla en blanco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mientras se abre la aplicación y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cargan datos necesarios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76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Studio ofrece una librería que permite personalizar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defecto, pero su configuración es bastante compleja.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la aplicación debe cargar bastantes datos,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 puede no durar el tiempo suficiente.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Jetpack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 técnica Single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crear una segunda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cargar los datos con ella.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esta unidad se estudiarán las dos técnicas: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Modificar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Jetpack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761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suelen aparecer: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 o logotipo.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 la aplicación.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Versión de la aplicación.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 los desarrolladores.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utilizado para el desarrollo.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Además, se suelen utilizar animaciones.</a:t>
            </a:r>
          </a:p>
        </p:txBody>
      </p:sp>
      <p:pic>
        <p:nvPicPr>
          <p:cNvPr id="1026" name="Picture 2" descr="splash screen examples: YouTube, TikTok, LinkedIn, Twitter">
            <a:extLst>
              <a:ext uri="{FF2B5EF4-FFF2-40B4-BE49-F238E27FC236}">
                <a16:creationId xmlns:a16="http://schemas.microsoft.com/office/drawing/2014/main" id="{D2E79D6D-78B4-4C1C-9F7D-00C914823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5592" r="1472" b="6187"/>
          <a:stretch/>
        </p:blipFill>
        <p:spPr bwMode="auto">
          <a:xfrm>
            <a:off x="6453980" y="1145001"/>
            <a:ext cx="5219378" cy="2429322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lash Screen examples: Google Drive, Spotify, Amazon, Instagram">
            <a:extLst>
              <a:ext uri="{FF2B5EF4-FFF2-40B4-BE49-F238E27FC236}">
                <a16:creationId xmlns:a16="http://schemas.microsoft.com/office/drawing/2014/main" id="{28D403FA-7EF2-46AB-91B6-CBD50CA29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4758" r="1472" b="5890"/>
          <a:stretch/>
        </p:blipFill>
        <p:spPr bwMode="auto">
          <a:xfrm>
            <a:off x="6453980" y="3917731"/>
            <a:ext cx="5219377" cy="2460476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5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507330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Android 12,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 se implementa de la siguiente manera: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Documentación: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Inglés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Español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F00A3-B2E1-4558-9975-DD4913294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712" y="1145002"/>
            <a:ext cx="5990645" cy="52332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24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proceso de mostrar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consta de la siguiente secuencia: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Animación de entrada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muestra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controla esta animación y no se puede personalizar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 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muestra el contenido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animando la imagen de manera automática en el caso de ser una imagen vectorial animada (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y que la versión de Android sea 12 o superior.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Animación de salida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manera en la que desaparece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Por defecto la controla el sistema pero se puede personalizar, 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caso de personalizarse es obligado eliminar la Splash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manera 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al terminar la animación. En esta animación se pueden animar la imagen y/o la propia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Splash.</a:t>
            </a:r>
          </a:p>
        </p:txBody>
      </p:sp>
      <p:pic>
        <p:nvPicPr>
          <p:cNvPr id="6" name="Picture 2" descr="Imagen que muestra la secuencia de inicio en doce fotogramas consecutivos; comienza con el toque del ícono de selector y llena la pantalla a medida que se agranda.">
            <a:extLst>
              <a:ext uri="{FF2B5EF4-FFF2-40B4-BE49-F238E27FC236}">
                <a16:creationId xmlns:a16="http://schemas.microsoft.com/office/drawing/2014/main" id="{FABBDB24-CFC6-443B-8C91-EC5E9330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7" y="1628800"/>
            <a:ext cx="10689925" cy="3039948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55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personalizar la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por defecto se debe añadir la siguiente dependencia: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libs.versions.toml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(Module: app)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dependencias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Recuerda pulsar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tras añadir la dependencia.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D0F62C-3A57-41DC-BE2A-C14A19FD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389004"/>
            <a:ext cx="2561884" cy="41274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93C096-0570-42A3-B2EA-0B2F5D07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26" y="3531782"/>
            <a:ext cx="10382747" cy="3700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015DA4-8D8C-4BD3-96AD-C99F19D3F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4660794"/>
            <a:ext cx="4319621" cy="4696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8484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se quiere usar una imagen esta se debe añadir al proyecto en la carpeta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resources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preferible usar gráficos vectoriales pero se pueden usar mapas de bits (png o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jpg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convertidos 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medidas de la imagen deben cumplir lo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Sin transparencia: 240x240 (se muestra un círculo de 160 de radio)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 transparencia: 288x288 (se muestra un círculo de 192 de radio)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es un gráfico vectorial la medida serán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 es un mapa de bits la medida serán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221F42-79A0-4462-A65B-CC1040D2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98" y="1700808"/>
            <a:ext cx="3422803" cy="15841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F52B00C-D2C6-439C-935E-8A3600630FD9}"/>
              </a:ext>
            </a:extLst>
          </p:cNvPr>
          <p:cNvCxnSpPr>
            <a:cxnSpLocks/>
          </p:cNvCxnSpPr>
          <p:nvPr/>
        </p:nvCxnSpPr>
        <p:spPr>
          <a:xfrm flipH="1">
            <a:off x="6758411" y="2477607"/>
            <a:ext cx="951074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66851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siguiente paso consiste en crear el estilo de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ello se debe crear un archivo de recurso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res/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/splash.xml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el siguiente código: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 que ofrece Android para poder crear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de fondo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 que se carga al acabar la Splash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tema a cargar al acabar es el que ya existe en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res/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/themes.xml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005BD2-3904-42DF-8CE5-C832C4C0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54" y="2218105"/>
            <a:ext cx="4436291" cy="10049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6564FB-33A7-427B-A032-12E49D306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34" y="4358211"/>
            <a:ext cx="5497920" cy="14745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13D069F-E40F-4C3B-8E65-A691CD8CBA0E}"/>
              </a:ext>
            </a:extLst>
          </p:cNvPr>
          <p:cNvCxnSpPr>
            <a:cxnSpLocks/>
          </p:cNvCxnSpPr>
          <p:nvPr/>
        </p:nvCxnSpPr>
        <p:spPr>
          <a:xfrm flipH="1">
            <a:off x="7448397" y="2720604"/>
            <a:ext cx="2103987" cy="233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8C8BC7-BB3E-4902-AF6F-FB0B9D2E8A1D}"/>
              </a:ext>
            </a:extLst>
          </p:cNvPr>
          <p:cNvCxnSpPr>
            <a:cxnSpLocks/>
          </p:cNvCxnSpPr>
          <p:nvPr/>
        </p:nvCxnSpPr>
        <p:spPr>
          <a:xfrm>
            <a:off x="2143744" y="4928626"/>
            <a:ext cx="3520208" cy="84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465E038-DA8F-4E35-AFA4-8D0BADBD35F6}"/>
              </a:ext>
            </a:extLst>
          </p:cNvPr>
          <p:cNvCxnSpPr>
            <a:cxnSpLocks/>
          </p:cNvCxnSpPr>
          <p:nvPr/>
        </p:nvCxnSpPr>
        <p:spPr>
          <a:xfrm flipV="1">
            <a:off x="1465040" y="5215497"/>
            <a:ext cx="419891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B4EECE7-8BED-44F1-867B-2A661E02EEB5}"/>
              </a:ext>
            </a:extLst>
          </p:cNvPr>
          <p:cNvCxnSpPr>
            <a:cxnSpLocks/>
          </p:cNvCxnSpPr>
          <p:nvPr/>
        </p:nvCxnSpPr>
        <p:spPr>
          <a:xfrm flipV="1">
            <a:off x="4862664" y="5417819"/>
            <a:ext cx="801288" cy="486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01B4F70-53CE-4DCC-B95D-652A90710407}"/>
              </a:ext>
            </a:extLst>
          </p:cNvPr>
          <p:cNvCxnSpPr>
            <a:cxnSpLocks/>
          </p:cNvCxnSpPr>
          <p:nvPr/>
        </p:nvCxnSpPr>
        <p:spPr>
          <a:xfrm flipH="1">
            <a:off x="9120336" y="4212258"/>
            <a:ext cx="102714" cy="512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3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archivo del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manifiesto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debe indicar que la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 a usar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definida en el nuevo tema: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91E844-DA6A-4731-B330-6ECE9F988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28" y="2564904"/>
            <a:ext cx="6434144" cy="30963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41B45F8-5087-4B24-8DEA-5BA2D5CB2F32}"/>
              </a:ext>
            </a:extLst>
          </p:cNvPr>
          <p:cNvCxnSpPr>
            <a:cxnSpLocks/>
          </p:cNvCxnSpPr>
          <p:nvPr/>
        </p:nvCxnSpPr>
        <p:spPr>
          <a:xfrm>
            <a:off x="1221971" y="3862003"/>
            <a:ext cx="23319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01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6225429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ejemplo que se va a estudiar consiste en una aplicación con dos pantallas.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primera pantalla mostrará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TextField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para introducir el nombre y un botón para navegar a la segunda pantalla enviándole el nombre.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segunda pantalla mostrará el nombre recibido y mostrará un botón para volver.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266E83-0486-41C0-A946-DB5CD421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928" y="1588460"/>
            <a:ext cx="2120973" cy="44976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F6FA4F-52D5-4DBF-AADA-16CB92D1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588460"/>
            <a:ext cx="2120973" cy="44976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7649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último se debe indicar en el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MainActivity.kt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actividad que se va a utilizar la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tras acabar la ejecución de la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pantalla se quedara en blanco hasta que se muestra la pantalla principal de la aplicación se debe añadir el siguiente código a la línea anterior: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0DC4AA-A580-42F7-827D-70B10043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80" y="2173643"/>
            <a:ext cx="2722435" cy="12515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66E693-ABB7-4595-9355-DCC75EF3F64C}"/>
              </a:ext>
            </a:extLst>
          </p:cNvPr>
          <p:cNvCxnSpPr>
            <a:cxnSpLocks/>
          </p:cNvCxnSpPr>
          <p:nvPr/>
        </p:nvCxnSpPr>
        <p:spPr>
          <a:xfrm flipH="1">
            <a:off x="6357264" y="2631638"/>
            <a:ext cx="19709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70FAD98-97D0-40A8-B708-1A4D49C5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67" y="5094544"/>
            <a:ext cx="3947263" cy="12836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8226C8C-9E03-4E9E-AED3-96610394FC99}"/>
              </a:ext>
            </a:extLst>
          </p:cNvPr>
          <p:cNvCxnSpPr>
            <a:cxnSpLocks/>
          </p:cNvCxnSpPr>
          <p:nvPr/>
        </p:nvCxnSpPr>
        <p:spPr>
          <a:xfrm flipH="1" flipV="1">
            <a:off x="7457215" y="5661248"/>
            <a:ext cx="1087057" cy="576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676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5.- Splash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XML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lo visto anteriormente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funcionará correctamente en todos los dispositivos.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Android 12 (API 31) se introducen algunas características nuevas para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Imágenes animadas (solo vectoriales en formato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 una imagen secundaria (branding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en la parte inferior.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Animación de salida de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documentación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puede consultar toda la información y ejemplos para estas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449191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Splash Screen – Jetpack Compose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 navegación de Jetpack Compose es muy sencillo implementar una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83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una ruta para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Routes.kt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383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 la ruta de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archivo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Navigation.kt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83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Indicar en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NavHost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Navigation.kt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que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la "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startDestination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".</a:t>
            </a:r>
          </a:p>
          <a:p>
            <a:pPr marL="8383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 componente @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contenido de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383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Indicar en el @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Composable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al acabar de cargar se navegue a la siguiente pantalla.</a:t>
            </a:r>
          </a:p>
        </p:txBody>
      </p:sp>
    </p:spTree>
    <p:extLst>
      <p:ext uri="{BB962C8B-B14F-4D97-AF65-F5344CB8AC3E}">
        <p14:creationId xmlns:p14="http://schemas.microsoft.com/office/powerpoint/2010/main" val="85079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Splash Screen – Jetpack Compose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6513461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utiliza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LaunchedEffect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 estudiará más adelante) para poder ejecutar ese código en segundo plano (corrutina).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una aplicación real en vez de la instrucción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delay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(5000)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tendrían que codificar las instrucciones que obtienen la información que la aplicación necesita, por ejemplo de una base de datos o de una API.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pueden diseñar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muy vistosas utilizando las animaciones que se verán al final de esta unidad.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368D82-21E8-4CF2-ADCF-527CDFA4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07" y="1143571"/>
            <a:ext cx="4530650" cy="52346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3738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6.- Splash Screen – Jetpack Compose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añadir una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Jetpack Compose el flujo de apertura de la aplicación será el siguiente: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defecto (con el icono de la aplicación).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Jetpack Compose.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principal.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 esta técnica se aprovecha la facilidad de diseño que ofrece Jetpack Compose.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Además, se puede iniciar la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Jetpack Compose para que de inicio contenga el icono de la aplicación en medio y así dar continuidad entre las dos Splash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5407F2F-A157-4B11-931D-B54A7C079C5F}"/>
              </a:ext>
            </a:extLst>
          </p:cNvPr>
          <p:cNvCxnSpPr>
            <a:cxnSpLocks/>
          </p:cNvCxnSpPr>
          <p:nvPr/>
        </p:nvCxnSpPr>
        <p:spPr>
          <a:xfrm>
            <a:off x="1343472" y="2420888"/>
            <a:ext cx="0" cy="1008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69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Estudio de Splash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ejemplo</a:t>
            </a:r>
          </a:p>
        </p:txBody>
      </p:sp>
    </p:spTree>
    <p:extLst>
      <p:ext uri="{BB962C8B-B14F-4D97-AF65-F5344CB8AC3E}">
        <p14:creationId xmlns:p14="http://schemas.microsoft.com/office/powerpoint/2010/main" val="150152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 conoce como </a:t>
            </a: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(subir a bordo) a una serie de pantallas que se muestran en la aplicación a modo de presentación de la misma.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Mediante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puede explicar al usuario en pocos pasos el funcionamiento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También permite que el usuario introduzca datos, por ejemplo, en Telegram/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Whatsapp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en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pide el número de teléfono, la confirmación del mismo y el nombre de usuario.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Existen muchas técnicas para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en unos es obligado pasar por todos los pasos y en otros se permite saltárselo y pasar a la aplicación en sí.</a:t>
            </a:r>
          </a:p>
        </p:txBody>
      </p:sp>
    </p:spTree>
    <p:extLst>
      <p:ext uri="{BB962C8B-B14F-4D97-AF65-F5344CB8AC3E}">
        <p14:creationId xmlns:p14="http://schemas.microsoft.com/office/powerpoint/2010/main" val="3450975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solo debe mostrarse la primera vez que se abre la aplicación tras ser instalada.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en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recogen datos necesarios para el funcionamiento, este se seguirá mostrando mientras no se hayan recogido esos datos.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aplicaciones donde se puede realizar cambio de usuario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mostrará cada vez que el usuario actual salga del sistema (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logout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09450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internet se pueden encontrar muchas técnicas y buenas prácticas para diseñar un buen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continuación se muestran un par de ejemplos: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F4C6A0-D1F1-46C0-92CE-AE6AF3F956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185" y="3079447"/>
            <a:ext cx="6601320" cy="29229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FB93B6-A2DD-4D48-BCF3-F5414302E3E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3391" r="10299" b="6008"/>
          <a:stretch/>
        </p:blipFill>
        <p:spPr bwMode="auto">
          <a:xfrm>
            <a:off x="7608168" y="3079447"/>
            <a:ext cx="3985647" cy="2922922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835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Crear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con Jetpack Compose y Navegación es muy sencillo utilizando la navegación, se puede elegir una de las siguientes técnicas: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Crear tantas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Screens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como pantallas tenga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controlar la navegación entre ellas.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Crear una única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con un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HorizontalPager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(si se recogen datos obligatorios se deberá controlar la navegación entre las páginas con botones).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Al acabar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tendrá que navegar a una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ya tenga funcionalidad de la aplicación.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059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implementar la navegación con Jetpack Compose se debe añadir las siguientes dependencias: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libs.versions.toml</a:t>
            </a:r>
            <a:endParaRPr lang="es-E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apartado [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E17371-EDBB-4B73-8704-59891794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20" y="2780928"/>
            <a:ext cx="1969366" cy="5004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09D4887-945A-4A33-9DB9-24722DD2A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20" y="4267596"/>
            <a:ext cx="9781837" cy="5134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663DD7-8802-4F73-948B-E5B9026C0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720" y="5712999"/>
            <a:ext cx="7968460" cy="4094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71105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7.- </a:t>
            </a:r>
            <a:r>
              <a:rPr lang="es-ES" sz="3600" b="1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endParaRPr lang="es-ES" sz="3600" b="1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que el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Onboarding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solo se muestre la primera vez que se ejecute la aplicación (o cuando sea necesario si por ejemplo el usuario hace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logout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se debe almacenar de alguna manera esa información.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 la UD9 Persistencia se estudiará cómo guardar preferencias de la aplicación que permitirán almacenar esta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104860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61922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Navegando</a:t>
            </a:r>
          </a:p>
        </p:txBody>
      </p:sp>
    </p:spTree>
    <p:extLst>
      <p:ext uri="{BB962C8B-B14F-4D97-AF65-F5344CB8AC3E}">
        <p14:creationId xmlns:p14="http://schemas.microsoft.com/office/powerpoint/2010/main" val="2362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implementar la navegación con Jetpack Compose se debe añadir las siguientes dependencias: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Archivo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build.graddle.kts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(Module: app)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plugins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dependencias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Recuerda pulsar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tras estos cambios.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D88E2E-4C43-4A01-9EF3-A8622852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1" y="2852936"/>
            <a:ext cx="4915586" cy="4763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BB1150-9AEB-4631-966B-0D8E8FD8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31" y="4221088"/>
            <a:ext cx="5725324" cy="8478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068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 navegación con Jetpack Compose necesita dos elementos: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endParaRPr lang="es-E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Se encarga de controlar la navegación.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NavHost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Se encarga de mostrar cada una de las pantallas a las que se navega.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elemento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NavHost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define las diferentes pantallas a las que se puede navegar y además necesita al </a:t>
            </a:r>
            <a:r>
              <a:rPr lang="es-E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77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5649365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El primer paso es crear un paquete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en él crear un archivo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Screens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contendrá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una referencia a cada una de las pantallas de la aplicación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para tenerlas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centralizadas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la pantalla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 necesita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recibir valores se define la ruta con: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object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Si la pantalla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necesita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recibir valores se define con la ruta con: data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class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Los parámetros opcionales se indican añadiéndoles un valor por defecto.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0B6DC5-F131-4E6B-AA9D-847C87D1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492896"/>
            <a:ext cx="5505349" cy="26856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9766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4"/>
          <p:cNvSpPr txBox="1">
            <a:spLocks/>
          </p:cNvSpPr>
          <p:nvPr/>
        </p:nvSpPr>
        <p:spPr>
          <a:xfrm>
            <a:off x="518643" y="1145001"/>
            <a:ext cx="11154714" cy="538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 continuación, dentro del paquete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 creará un archivo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Navigation.kt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que contendrá un componente @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Composable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llamado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Navigation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 En este archivo se definirán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NavController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y el </a:t>
            </a:r>
            <a:r>
              <a:rPr lang="es-E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Navhost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Google Shape;72;p14"/>
          <p:cNvSpPr txBox="1">
            <a:spLocks/>
          </p:cNvSpPr>
          <p:nvPr/>
        </p:nvSpPr>
        <p:spPr>
          <a:xfrm>
            <a:off x="518643" y="479793"/>
            <a:ext cx="11154714" cy="665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b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1.- Navegación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719AA9-8D8D-4E62-8E79-B697ABAA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29" y="2428676"/>
            <a:ext cx="5663942" cy="3949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447785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17251</TotalTime>
  <Words>2738</Words>
  <Application>Microsoft Office PowerPoint</Application>
  <PresentationFormat>Panorámica</PresentationFormat>
  <Paragraphs>471</Paragraphs>
  <Slides>51</Slides>
  <Notes>46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Calibri</vt:lpstr>
      <vt:lpstr>Gill Sans MT</vt:lpstr>
      <vt:lpstr>Wingdings 2</vt:lpstr>
      <vt:lpstr>Dividendo</vt:lpstr>
      <vt:lpstr>UD7.1 – Navegación y Temas con 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UD7.1 – Navegación y Temas con - PMDM</dc:title>
  <dc:creator>Alex Torres</dc:creator>
  <cp:lastModifiedBy>Alex</cp:lastModifiedBy>
  <cp:revision>779</cp:revision>
  <cp:lastPrinted>2025-01-17T12:19:33Z</cp:lastPrinted>
  <dcterms:created xsi:type="dcterms:W3CDTF">2019-09-01T11:20:16Z</dcterms:created>
  <dcterms:modified xsi:type="dcterms:W3CDTF">2025-01-20T11:15:02Z</dcterms:modified>
</cp:coreProperties>
</file>